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59"/>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5/3/21</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28804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523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4795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45169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4379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53726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8594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38064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75496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967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5/3/21</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3270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5/3/21</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86573609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BCA3EB1-5C8D-493D-87FC-33CB30025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11246" y="-99172"/>
            <a:ext cx="5461" cy="192871"/>
          </a:xfrm>
          <a:custGeom>
            <a:avLst/>
            <a:gdLst>
              <a:gd name="connsiteX0" fmla="*/ 5461 w 5461"/>
              <a:gd name="connsiteY0" fmla="*/ 0 h 192871"/>
              <a:gd name="connsiteX1" fmla="*/ 0 w 5461"/>
              <a:gd name="connsiteY1" fmla="*/ 0 h 192871"/>
              <a:gd name="connsiteX2" fmla="*/ 0 w 5461"/>
              <a:gd name="connsiteY2" fmla="*/ 192871 h 192871"/>
              <a:gd name="connsiteX3" fmla="*/ 999 w 5461"/>
              <a:gd name="connsiteY3" fmla="*/ 179506 h 192871"/>
              <a:gd name="connsiteX4" fmla="*/ 5461 w 5461"/>
              <a:gd name="connsiteY4" fmla="*/ 0 h 19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 h="192871">
                <a:moveTo>
                  <a:pt x="5461" y="0"/>
                </a:moveTo>
                <a:lnTo>
                  <a:pt x="0" y="0"/>
                </a:lnTo>
                <a:lnTo>
                  <a:pt x="0" y="192871"/>
                </a:lnTo>
                <a:lnTo>
                  <a:pt x="999" y="179506"/>
                </a:lnTo>
                <a:cubicBezTo>
                  <a:pt x="3961" y="120052"/>
                  <a:pt x="5461" y="60204"/>
                  <a:pt x="5461"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useBgFill="1">
        <p:nvSpPr>
          <p:cNvPr id="19" name="Rectangle 18">
            <a:extLst>
              <a:ext uri="{FF2B5EF4-FFF2-40B4-BE49-F238E27FC236}">
                <a16:creationId xmlns:a16="http://schemas.microsoft.com/office/drawing/2014/main" id="{CE20D556-7E4E-41CC-BFE3-88D8C16D3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748ED1-2803-7F40-A1B2-F4A52B6A13FC}"/>
              </a:ext>
            </a:extLst>
          </p:cNvPr>
          <p:cNvSpPr txBox="1"/>
          <p:nvPr/>
        </p:nvSpPr>
        <p:spPr>
          <a:xfrm>
            <a:off x="439008" y="1427747"/>
            <a:ext cx="4264098" cy="3425116"/>
          </a:xfrm>
          <a:prstGeom prst="rect">
            <a:avLst/>
          </a:prstGeom>
        </p:spPr>
        <p:txBody>
          <a:bodyPr vert="horz" lIns="91440" tIns="45720" rIns="91440" bIns="45720" rtlCol="0" anchor="t">
            <a:noAutofit/>
          </a:bodyPr>
          <a:lstStyle/>
          <a:p>
            <a:pPr algn="ctr">
              <a:lnSpc>
                <a:spcPct val="110000"/>
              </a:lnSpc>
              <a:spcBef>
                <a:spcPct val="0"/>
              </a:spcBef>
              <a:spcAft>
                <a:spcPts val="600"/>
              </a:spcAft>
            </a:pPr>
            <a:r>
              <a:rPr lang="en-US" sz="4000" b="1" dirty="0">
                <a:solidFill>
                  <a:srgbClr val="C00000"/>
                </a:solidFill>
                <a:latin typeface="Twinkl Cursive Unlooped" panose="02000000000000000000" pitchFamily="2" charset="77"/>
                <a:ea typeface="+mj-ea"/>
                <a:cs typeface="+mj-cs"/>
              </a:rPr>
              <a:t>Y6 </a:t>
            </a:r>
          </a:p>
          <a:p>
            <a:pPr algn="ctr">
              <a:lnSpc>
                <a:spcPct val="110000"/>
              </a:lnSpc>
              <a:spcBef>
                <a:spcPct val="0"/>
              </a:spcBef>
              <a:spcAft>
                <a:spcPts val="600"/>
              </a:spcAft>
            </a:pPr>
            <a:r>
              <a:rPr lang="en-US" sz="4000" b="1" dirty="0">
                <a:solidFill>
                  <a:srgbClr val="C00000"/>
                </a:solidFill>
                <a:latin typeface="Twinkl Cursive Unlooped" panose="02000000000000000000" pitchFamily="2" charset="77"/>
                <a:ea typeface="+mj-ea"/>
                <a:cs typeface="+mj-cs"/>
              </a:rPr>
              <a:t>Sacred Heart School </a:t>
            </a:r>
          </a:p>
          <a:p>
            <a:pPr algn="ctr">
              <a:lnSpc>
                <a:spcPct val="110000"/>
              </a:lnSpc>
              <a:spcBef>
                <a:spcPct val="0"/>
              </a:spcBef>
              <a:spcAft>
                <a:spcPts val="600"/>
              </a:spcAft>
            </a:pPr>
            <a:r>
              <a:rPr lang="en-US" sz="4000" b="1" dirty="0">
                <a:solidFill>
                  <a:srgbClr val="C00000"/>
                </a:solidFill>
                <a:latin typeface="Twinkl Cursive Unlooped" panose="02000000000000000000" pitchFamily="2" charset="77"/>
                <a:ea typeface="+mj-ea"/>
                <a:cs typeface="+mj-cs"/>
              </a:rPr>
              <a:t>17</a:t>
            </a:r>
            <a:r>
              <a:rPr lang="en-US" sz="4000" b="1" baseline="30000" dirty="0">
                <a:solidFill>
                  <a:srgbClr val="C00000"/>
                </a:solidFill>
                <a:latin typeface="Twinkl Cursive Unlooped" panose="02000000000000000000" pitchFamily="2" charset="77"/>
                <a:ea typeface="+mj-ea"/>
                <a:cs typeface="+mj-cs"/>
              </a:rPr>
              <a:t>th</a:t>
            </a:r>
            <a:r>
              <a:rPr lang="en-US" sz="4000" b="1" dirty="0">
                <a:solidFill>
                  <a:srgbClr val="C00000"/>
                </a:solidFill>
                <a:latin typeface="Twinkl Cursive Unlooped" panose="02000000000000000000" pitchFamily="2" charset="77"/>
                <a:ea typeface="+mj-ea"/>
                <a:cs typeface="+mj-cs"/>
              </a:rPr>
              <a:t> – 19</a:t>
            </a:r>
            <a:r>
              <a:rPr lang="en-US" sz="4000" b="1" baseline="30000" dirty="0">
                <a:solidFill>
                  <a:srgbClr val="C00000"/>
                </a:solidFill>
                <a:latin typeface="Twinkl Cursive Unlooped" panose="02000000000000000000" pitchFamily="2" charset="77"/>
                <a:ea typeface="+mj-ea"/>
                <a:cs typeface="+mj-cs"/>
              </a:rPr>
              <a:t>th</a:t>
            </a:r>
            <a:r>
              <a:rPr lang="en-US" sz="4000" b="1" dirty="0">
                <a:solidFill>
                  <a:srgbClr val="C00000"/>
                </a:solidFill>
                <a:latin typeface="Twinkl Cursive Unlooped" panose="02000000000000000000" pitchFamily="2" charset="77"/>
                <a:ea typeface="+mj-ea"/>
                <a:cs typeface="+mj-cs"/>
              </a:rPr>
              <a:t> May </a:t>
            </a:r>
          </a:p>
          <a:p>
            <a:pPr algn="ctr">
              <a:lnSpc>
                <a:spcPct val="110000"/>
              </a:lnSpc>
              <a:spcBef>
                <a:spcPct val="0"/>
              </a:spcBef>
              <a:spcAft>
                <a:spcPts val="600"/>
              </a:spcAft>
            </a:pPr>
            <a:r>
              <a:rPr lang="en-US" sz="4000" b="1" dirty="0">
                <a:solidFill>
                  <a:srgbClr val="C00000"/>
                </a:solidFill>
                <a:latin typeface="Twinkl Cursive Unlooped" panose="02000000000000000000" pitchFamily="2" charset="77"/>
                <a:ea typeface="+mj-ea"/>
                <a:cs typeface="+mj-cs"/>
              </a:rPr>
              <a:t>2021</a:t>
            </a:r>
          </a:p>
        </p:txBody>
      </p:sp>
      <p:sp>
        <p:nvSpPr>
          <p:cNvPr id="21" name="Rectangle 20">
            <a:extLst>
              <a:ext uri="{FF2B5EF4-FFF2-40B4-BE49-F238E27FC236}">
                <a16:creationId xmlns:a16="http://schemas.microsoft.com/office/drawing/2014/main" id="{295842B8-E896-4BA9-9F94-081F56EDA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2126" y="754"/>
            <a:ext cx="6964901" cy="34289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1060EF5-ACF3-4F91-9F96-6E441E2F2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5253712" y="-31589"/>
            <a:ext cx="3425117" cy="3488283"/>
          </a:xfrm>
          <a:custGeom>
            <a:avLst/>
            <a:gdLst>
              <a:gd name="connsiteX0" fmla="*/ 3425117 w 3425117"/>
              <a:gd name="connsiteY0" fmla="*/ 3488283 h 3488283"/>
              <a:gd name="connsiteX1" fmla="*/ 3425117 w 3425117"/>
              <a:gd name="connsiteY1" fmla="*/ 192871 h 3488283"/>
              <a:gd name="connsiteX2" fmla="*/ 3412874 w 3425117"/>
              <a:gd name="connsiteY2" fmla="*/ 356656 h 3488283"/>
              <a:gd name="connsiteX3" fmla="*/ 1579 w 3425117"/>
              <a:gd name="connsiteY3" fmla="*/ 3488282 h 3488283"/>
              <a:gd name="connsiteX4" fmla="*/ 1578 w 3425117"/>
              <a:gd name="connsiteY4" fmla="*/ 0 h 3488283"/>
              <a:gd name="connsiteX5" fmla="*/ 0 w 3425117"/>
              <a:gd name="connsiteY5" fmla="*/ 0 h 3488283"/>
              <a:gd name="connsiteX6" fmla="*/ 1 w 3425117"/>
              <a:gd name="connsiteY6" fmla="*/ 3488283 h 3488283"/>
              <a:gd name="connsiteX7" fmla="*/ 3425117 w 3425117"/>
              <a:gd name="connsiteY7" fmla="*/ 3488283 h 34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5117" h="3488283">
                <a:moveTo>
                  <a:pt x="3425117" y="3488283"/>
                </a:moveTo>
                <a:lnTo>
                  <a:pt x="3425117" y="192871"/>
                </a:lnTo>
                <a:lnTo>
                  <a:pt x="3412874" y="356656"/>
                </a:lnTo>
                <a:cubicBezTo>
                  <a:pt x="3237275" y="2115643"/>
                  <a:pt x="1777000" y="3488282"/>
                  <a:pt x="1579" y="3488282"/>
                </a:cubicBezTo>
                <a:lnTo>
                  <a:pt x="1578" y="0"/>
                </a:lnTo>
                <a:lnTo>
                  <a:pt x="0" y="0"/>
                </a:lnTo>
                <a:lnTo>
                  <a:pt x="1" y="3488283"/>
                </a:lnTo>
                <a:lnTo>
                  <a:pt x="3425117" y="348828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4" name="Picture 4" descr="Image result for robinwood logo logo">
            <a:extLst>
              <a:ext uri="{FF2B5EF4-FFF2-40B4-BE49-F238E27FC236}">
                <a16:creationId xmlns:a16="http://schemas.microsoft.com/office/drawing/2014/main" id="{24B15247-4A28-A249-B047-F2DB94A18FFF}"/>
              </a:ext>
            </a:extLst>
          </p:cNvPr>
          <p:cNvPicPr>
            <a:picLocks noChangeAspect="1" noChangeArrowheads="1"/>
          </p:cNvPicPr>
          <p:nvPr/>
        </p:nvPicPr>
        <p:blipFill>
          <a:blip r:embed="rId2"/>
          <a:stretch>
            <a:fillRect/>
          </a:stretch>
        </p:blipFill>
        <p:spPr bwMode="auto">
          <a:xfrm>
            <a:off x="6701130" y="944630"/>
            <a:ext cx="4162161" cy="1716891"/>
          </a:xfrm>
          <a:prstGeom prst="rect">
            <a:avLst/>
          </a:prstGeom>
        </p:spPr>
      </p:pic>
      <p:sp>
        <p:nvSpPr>
          <p:cNvPr id="25" name="Rectangle 24">
            <a:extLst>
              <a:ext uri="{FF2B5EF4-FFF2-40B4-BE49-F238E27FC236}">
                <a16:creationId xmlns:a16="http://schemas.microsoft.com/office/drawing/2014/main" id="{50322D4C-51DD-4EED-8CC9-4BF4C328B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2128" y="3429318"/>
            <a:ext cx="3488283" cy="3428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57BDC155-5A21-474B-9AB8-6D8CCFFA8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2607" y="3648555"/>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olorful&#10;&#10;Description automatically generated">
            <a:extLst>
              <a:ext uri="{FF2B5EF4-FFF2-40B4-BE49-F238E27FC236}">
                <a16:creationId xmlns:a16="http://schemas.microsoft.com/office/drawing/2014/main" id="{44DFF838-8B4B-E04E-8FDA-92C0155BA3DB}"/>
              </a:ext>
            </a:extLst>
          </p:cNvPr>
          <p:cNvPicPr>
            <a:picLocks noChangeAspect="1"/>
          </p:cNvPicPr>
          <p:nvPr/>
        </p:nvPicPr>
        <p:blipFill>
          <a:blip r:embed="rId3"/>
          <a:stretch>
            <a:fillRect/>
          </a:stretch>
        </p:blipFill>
        <p:spPr>
          <a:xfrm>
            <a:off x="5786438" y="4342914"/>
            <a:ext cx="2211509" cy="1608872"/>
          </a:xfrm>
          <a:prstGeom prst="rect">
            <a:avLst/>
          </a:prstGeom>
        </p:spPr>
      </p:pic>
      <p:sp>
        <p:nvSpPr>
          <p:cNvPr id="29" name="Rectangle 28">
            <a:extLst>
              <a:ext uri="{FF2B5EF4-FFF2-40B4-BE49-F238E27FC236}">
                <a16:creationId xmlns:a16="http://schemas.microsoft.com/office/drawing/2014/main" id="{54A99E2A-98DD-4F29-818D-A392C35C3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10412" y="3429318"/>
            <a:ext cx="3481587" cy="34289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4">
            <a:extLst>
              <a:ext uri="{FF2B5EF4-FFF2-40B4-BE49-F238E27FC236}">
                <a16:creationId xmlns:a16="http://schemas.microsoft.com/office/drawing/2014/main" id="{B0A41132-F07C-4F70-9EA0-2546A8B5C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32909" y="3406822"/>
            <a:ext cx="3428681" cy="3473674"/>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947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CE6AB-4BE5-2F41-A482-6EF067AB5527}"/>
              </a:ext>
            </a:extLst>
          </p:cNvPr>
          <p:cNvSpPr/>
          <p:nvPr/>
        </p:nvSpPr>
        <p:spPr>
          <a:xfrm>
            <a:off x="201930" y="207348"/>
            <a:ext cx="7593330" cy="8494633"/>
          </a:xfrm>
          <a:prstGeom prst="rect">
            <a:avLst/>
          </a:prstGeom>
        </p:spPr>
        <p:txBody>
          <a:bodyPr wrap="square">
            <a:spAutoFit/>
          </a:bodyPr>
          <a:lstStyle/>
          <a:p>
            <a:pPr algn="just"/>
            <a:r>
              <a:rPr lang="en-GB" sz="2400" b="1" dirty="0">
                <a:latin typeface="Helvetica" pitchFamily="2" charset="0"/>
              </a:rPr>
              <a:t>Telephone contact whilst children are away </a:t>
            </a:r>
            <a:endParaRPr lang="en-GB" sz="2400" dirty="0"/>
          </a:p>
          <a:p>
            <a:pPr algn="just"/>
            <a:r>
              <a:rPr lang="en-GB" sz="2400" dirty="0">
                <a:latin typeface="Helvetica" pitchFamily="2" charset="0"/>
              </a:rPr>
              <a:t>Children should leave mobile phones at home. </a:t>
            </a:r>
            <a:endParaRPr lang="en-GB" sz="2400" dirty="0"/>
          </a:p>
          <a:p>
            <a:pPr algn="just"/>
            <a:r>
              <a:rPr lang="en-GB" sz="2400" dirty="0">
                <a:latin typeface="Helvetica" pitchFamily="2" charset="0"/>
              </a:rPr>
              <a:t>Although homesickness generally isn’t a problem, if children do get on the telephone to parents, particularly on the first night, this can make a potential home sickness situation significantly worse. </a:t>
            </a:r>
          </a:p>
          <a:p>
            <a:pPr algn="just"/>
            <a:r>
              <a:rPr lang="en-GB" sz="2400" u="sng" dirty="0">
                <a:solidFill>
                  <a:srgbClr val="FF0000"/>
                </a:solidFill>
                <a:latin typeface="Helvetica" pitchFamily="2" charset="0"/>
              </a:rPr>
              <a:t>Any contact that needs to be made will be made through Mrs. Eccles.</a:t>
            </a:r>
          </a:p>
          <a:p>
            <a:pPr algn="just"/>
            <a:endParaRPr lang="en-GB" sz="2400" dirty="0">
              <a:latin typeface="Helvetica" pitchFamily="2" charset="0"/>
            </a:endParaRPr>
          </a:p>
          <a:p>
            <a:pPr algn="just"/>
            <a:r>
              <a:rPr lang="en-GB" sz="2400" b="1" dirty="0">
                <a:latin typeface="Helvetica" pitchFamily="2" charset="0"/>
              </a:rPr>
              <a:t>Children do not need to be able to swim to take part in Robinwood water sports, they should be confident in water (in other words they would not panic if they fell in). </a:t>
            </a:r>
            <a:r>
              <a:rPr lang="en-GB" sz="2400" b="1" dirty="0" err="1"/>
              <a:t>Watersports</a:t>
            </a:r>
            <a:r>
              <a:rPr lang="en-GB" sz="2400" b="1" dirty="0"/>
              <a:t> take place on very sheltered water; just over a metre deep, with children no more than 15 metres from the bank at any time. Everyone on the water wears a buoyancy aid and a canoe helmet. </a:t>
            </a:r>
          </a:p>
          <a:p>
            <a:pPr algn="just"/>
            <a:endParaRPr lang="en-GB" sz="2400" b="1" dirty="0"/>
          </a:p>
          <a:p>
            <a:pPr algn="just"/>
            <a:endParaRPr lang="en-GB" sz="2400" dirty="0">
              <a:latin typeface="Helvetica" pitchFamily="2" charset="0"/>
            </a:endParaRPr>
          </a:p>
          <a:p>
            <a:pPr algn="just"/>
            <a:endParaRPr lang="en-GB" sz="2400" dirty="0">
              <a:latin typeface="Helvetica" pitchFamily="2" charset="0"/>
            </a:endParaRPr>
          </a:p>
          <a:p>
            <a:pPr algn="just"/>
            <a:endParaRPr lang="en-GB" sz="2400" dirty="0">
              <a:latin typeface="Helvetica" pitchFamily="2" charset="0"/>
            </a:endParaRPr>
          </a:p>
          <a:p>
            <a:pPr algn="just"/>
            <a:endParaRPr lang="en-GB" sz="2400" dirty="0">
              <a:latin typeface="Helvetica" pitchFamily="2" charset="0"/>
            </a:endParaRPr>
          </a:p>
          <a:p>
            <a:endParaRPr lang="en-GB" dirty="0"/>
          </a:p>
        </p:txBody>
      </p:sp>
      <p:pic>
        <p:nvPicPr>
          <p:cNvPr id="2065" name="Picture 17" descr="Free Watersports Cliparts, Download Free Watersports Cliparts png images,  Free ClipArts on Clipart Library">
            <a:extLst>
              <a:ext uri="{FF2B5EF4-FFF2-40B4-BE49-F238E27FC236}">
                <a16:creationId xmlns:a16="http://schemas.microsoft.com/office/drawing/2014/main" id="{6DA067D2-654A-D24D-97F3-8D2FE5878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732" y="1022781"/>
            <a:ext cx="4224338" cy="307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0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robinwood logo logo">
            <a:extLst>
              <a:ext uri="{FF2B5EF4-FFF2-40B4-BE49-F238E27FC236}">
                <a16:creationId xmlns:a16="http://schemas.microsoft.com/office/drawing/2014/main" id="{E3F2D943-8E2F-DF4D-BA4A-014CA7CD0093}"/>
              </a:ext>
            </a:extLst>
          </p:cNvPr>
          <p:cNvPicPr>
            <a:picLocks noChangeAspect="1" noChangeArrowheads="1"/>
          </p:cNvPicPr>
          <p:nvPr/>
        </p:nvPicPr>
        <p:blipFill>
          <a:blip r:embed="rId2"/>
          <a:stretch>
            <a:fillRect/>
          </a:stretch>
        </p:blipFill>
        <p:spPr bwMode="auto">
          <a:xfrm>
            <a:off x="7175475" y="3084897"/>
            <a:ext cx="4162161" cy="1716891"/>
          </a:xfrm>
          <a:prstGeom prst="rect">
            <a:avLst/>
          </a:prstGeom>
        </p:spPr>
      </p:pic>
      <p:sp>
        <p:nvSpPr>
          <p:cNvPr id="5" name="TextBox 4">
            <a:extLst>
              <a:ext uri="{FF2B5EF4-FFF2-40B4-BE49-F238E27FC236}">
                <a16:creationId xmlns:a16="http://schemas.microsoft.com/office/drawing/2014/main" id="{AAA48A73-8F3E-3F47-BF0F-38BCD493BFF6}"/>
              </a:ext>
            </a:extLst>
          </p:cNvPr>
          <p:cNvSpPr txBox="1"/>
          <p:nvPr/>
        </p:nvSpPr>
        <p:spPr>
          <a:xfrm>
            <a:off x="228600" y="215967"/>
            <a:ext cx="6823710" cy="6124754"/>
          </a:xfrm>
          <a:prstGeom prst="rect">
            <a:avLst/>
          </a:prstGeom>
          <a:noFill/>
        </p:spPr>
        <p:txBody>
          <a:bodyPr wrap="square" rtlCol="0">
            <a:spAutoFit/>
          </a:bodyPr>
          <a:lstStyle/>
          <a:p>
            <a:r>
              <a:rPr lang="en-GB" sz="3400" b="1" dirty="0"/>
              <a:t>We will leave the centre after an early lunch on Wednesday, hoping to arrive back in Ilkley at home time – around 3:15pm.</a:t>
            </a:r>
          </a:p>
          <a:p>
            <a:endParaRPr lang="en-GB" sz="3400" b="1" dirty="0"/>
          </a:p>
          <a:p>
            <a:r>
              <a:rPr lang="en-GB" sz="3400" b="1" dirty="0"/>
              <a:t>We are in regular contact with the office staff to keep them informed of any delays that may occur on the journey.</a:t>
            </a:r>
          </a:p>
          <a:p>
            <a:r>
              <a:rPr lang="en-GB" sz="3400" b="1" dirty="0"/>
              <a:t>School as usual on Thursday!</a:t>
            </a:r>
          </a:p>
          <a:p>
            <a:endParaRPr lang="en-GB" sz="3400" b="1" dirty="0"/>
          </a:p>
          <a:p>
            <a:endParaRPr lang="en-GB" dirty="0"/>
          </a:p>
        </p:txBody>
      </p:sp>
      <p:pic>
        <p:nvPicPr>
          <p:cNvPr id="3074" name="Picture 2" descr="Free Farewell Cliparts, Download Free Farewell Cliparts png images, Free  ClipArts on Clipart Library">
            <a:extLst>
              <a:ext uri="{FF2B5EF4-FFF2-40B4-BE49-F238E27FC236}">
                <a16:creationId xmlns:a16="http://schemas.microsoft.com/office/drawing/2014/main" id="{FAEE6960-0DE7-4247-81FD-0A3B1A274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310" y="0"/>
            <a:ext cx="4911090" cy="350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8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FF6BDC-7835-0F4B-A8F2-08914F2CE7FC}"/>
              </a:ext>
            </a:extLst>
          </p:cNvPr>
          <p:cNvSpPr txBox="1"/>
          <p:nvPr/>
        </p:nvSpPr>
        <p:spPr>
          <a:xfrm>
            <a:off x="165735" y="1251585"/>
            <a:ext cx="7092315" cy="2800767"/>
          </a:xfrm>
          <a:prstGeom prst="rect">
            <a:avLst/>
          </a:prstGeom>
          <a:noFill/>
        </p:spPr>
        <p:txBody>
          <a:bodyPr wrap="square" rtlCol="0">
            <a:spAutoFit/>
          </a:bodyPr>
          <a:lstStyle/>
          <a:p>
            <a:pPr algn="ctr"/>
            <a:r>
              <a:rPr lang="en-GB" sz="8800" b="1" dirty="0">
                <a:solidFill>
                  <a:srgbClr val="C00000"/>
                </a:solidFill>
                <a:latin typeface="Britannic Bold" panose="020B0903060703020204" pitchFamily="34" charset="77"/>
              </a:rPr>
              <a:t>Any </a:t>
            </a:r>
          </a:p>
          <a:p>
            <a:pPr algn="ctr"/>
            <a:r>
              <a:rPr lang="en-GB" sz="8800" b="1" dirty="0">
                <a:solidFill>
                  <a:srgbClr val="C00000"/>
                </a:solidFill>
                <a:latin typeface="Britannic Bold" panose="020B0903060703020204" pitchFamily="34" charset="77"/>
              </a:rPr>
              <a:t>questions?</a:t>
            </a:r>
          </a:p>
        </p:txBody>
      </p:sp>
      <p:pic>
        <p:nvPicPr>
          <p:cNvPr id="4098" name="Picture 2" descr="To Get the Most Out of Your Team, Ask Better Questions - Business HorsePower">
            <a:extLst>
              <a:ext uri="{FF2B5EF4-FFF2-40B4-BE49-F238E27FC236}">
                <a16:creationId xmlns:a16="http://schemas.microsoft.com/office/drawing/2014/main" id="{A633A3F5-52E9-7F4A-B014-B2D059C13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787" y="606473"/>
            <a:ext cx="5205413" cy="520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4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F1FA9-CAD7-5649-BBC1-08947DA0D721}"/>
              </a:ext>
            </a:extLst>
          </p:cNvPr>
          <p:cNvSpPr/>
          <p:nvPr/>
        </p:nvSpPr>
        <p:spPr>
          <a:xfrm>
            <a:off x="42110" y="0"/>
            <a:ext cx="12149889" cy="6894195"/>
          </a:xfrm>
          <a:prstGeom prst="rect">
            <a:avLst/>
          </a:prstGeom>
        </p:spPr>
        <p:txBody>
          <a:bodyPr wrap="square">
            <a:spAutoFit/>
          </a:bodyPr>
          <a:lstStyle/>
          <a:p>
            <a:r>
              <a:rPr lang="en-GB" sz="3400" u="sng" dirty="0">
                <a:solidFill>
                  <a:srgbClr val="000066"/>
                </a:solidFill>
                <a:latin typeface="Calibri" pitchFamily="34" charset="0"/>
              </a:rPr>
              <a:t>Monday 17</a:t>
            </a:r>
            <a:r>
              <a:rPr lang="en-GB" sz="3400" u="sng" baseline="30000" dirty="0">
                <a:solidFill>
                  <a:srgbClr val="000066"/>
                </a:solidFill>
                <a:latin typeface="Calibri" pitchFamily="34" charset="0"/>
              </a:rPr>
              <a:t>th</a:t>
            </a:r>
            <a:r>
              <a:rPr lang="en-GB" sz="3400" u="sng" dirty="0">
                <a:solidFill>
                  <a:srgbClr val="000066"/>
                </a:solidFill>
                <a:latin typeface="Calibri" pitchFamily="34" charset="0"/>
              </a:rPr>
              <a:t> – Wednesday 19th May 2021</a:t>
            </a:r>
          </a:p>
          <a:p>
            <a:r>
              <a:rPr lang="en-GB" sz="3400" b="1" dirty="0">
                <a:solidFill>
                  <a:srgbClr val="C00000"/>
                </a:solidFill>
                <a:latin typeface="Calibri" pitchFamily="34" charset="0"/>
              </a:rPr>
              <a:t>Mrs. Eccles, Mrs. Horsfall, Mr. Gibson</a:t>
            </a:r>
          </a:p>
          <a:p>
            <a:r>
              <a:rPr lang="en-GB" sz="3400" dirty="0">
                <a:solidFill>
                  <a:srgbClr val="000066"/>
                </a:solidFill>
                <a:latin typeface="Calibri" pitchFamily="34" charset="0"/>
              </a:rPr>
              <a:t>Luggage to school on </a:t>
            </a:r>
            <a:r>
              <a:rPr lang="en-GB" sz="3400" b="1" dirty="0">
                <a:solidFill>
                  <a:srgbClr val="C00000"/>
                </a:solidFill>
                <a:latin typeface="Calibri" pitchFamily="34" charset="0"/>
              </a:rPr>
              <a:t>Monday </a:t>
            </a:r>
            <a:r>
              <a:rPr lang="en-GB" sz="3400" dirty="0">
                <a:solidFill>
                  <a:srgbClr val="000066"/>
                </a:solidFill>
                <a:latin typeface="Calibri" pitchFamily="34" charset="0"/>
              </a:rPr>
              <a:t>morning.</a:t>
            </a:r>
          </a:p>
          <a:p>
            <a:r>
              <a:rPr lang="en-GB" sz="3400" dirty="0">
                <a:solidFill>
                  <a:srgbClr val="000066"/>
                </a:solidFill>
                <a:latin typeface="Calibri" pitchFamily="34" charset="0"/>
              </a:rPr>
              <a:t>Leave school straight after registration on Monday</a:t>
            </a:r>
          </a:p>
          <a:p>
            <a:r>
              <a:rPr lang="en-GB" sz="3400" dirty="0">
                <a:solidFill>
                  <a:srgbClr val="000066"/>
                </a:solidFill>
                <a:latin typeface="Calibri" pitchFamily="34" charset="0"/>
              </a:rPr>
              <a:t>Travel by coach to Todmorden - arrive 10:45 – canal walk to the sight (including a fairly steep walk through woods), dorms - make beds up/lunch. </a:t>
            </a:r>
          </a:p>
          <a:p>
            <a:r>
              <a:rPr lang="en-GB" sz="3400" b="1" dirty="0">
                <a:solidFill>
                  <a:srgbClr val="C00000"/>
                </a:solidFill>
                <a:latin typeface="Calibri" pitchFamily="34" charset="0"/>
              </a:rPr>
              <a:t>LET US KNOW IF YOUR CHILD IS TRAVEL SICK</a:t>
            </a:r>
          </a:p>
          <a:p>
            <a:r>
              <a:rPr lang="en-GB" sz="3400" b="1" dirty="0">
                <a:solidFill>
                  <a:srgbClr val="C00000"/>
                </a:solidFill>
                <a:latin typeface="Calibri" pitchFamily="34" charset="0"/>
              </a:rPr>
              <a:t>FULL TIMETABLE</a:t>
            </a:r>
            <a:r>
              <a:rPr lang="en-GB" sz="3400" dirty="0">
                <a:solidFill>
                  <a:srgbClr val="000066"/>
                </a:solidFill>
                <a:latin typeface="Calibri" pitchFamily="34" charset="0"/>
              </a:rPr>
              <a:t>. Activities begin after lunch on the first day – outdoors most of the time</a:t>
            </a:r>
          </a:p>
          <a:p>
            <a:r>
              <a:rPr lang="en-GB" sz="3400" dirty="0">
                <a:solidFill>
                  <a:srgbClr val="000066"/>
                </a:solidFill>
                <a:latin typeface="Calibri" pitchFamily="34" charset="0"/>
              </a:rPr>
              <a:t>STAFF ARE AWARE OF ALL DIETRY AND MEDICAL NEEDS OF CHILDREN. These are taken in to account accordingly, will modify an activity to suit needs of the child</a:t>
            </a:r>
          </a:p>
        </p:txBody>
      </p:sp>
    </p:spTree>
    <p:extLst>
      <p:ext uri="{BB962C8B-B14F-4D97-AF65-F5344CB8AC3E}">
        <p14:creationId xmlns:p14="http://schemas.microsoft.com/office/powerpoint/2010/main" val="388506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1C7F605-89BD-5F48-B88C-5AB0984B3510}"/>
              </a:ext>
            </a:extLst>
          </p:cNvPr>
          <p:cNvSpPr/>
          <p:nvPr/>
        </p:nvSpPr>
        <p:spPr>
          <a:xfrm>
            <a:off x="184082" y="0"/>
            <a:ext cx="6598855" cy="3513514"/>
          </a:xfrm>
          <a:prstGeom prst="rect">
            <a:avLst/>
          </a:prstGeom>
        </p:spPr>
        <p:txBody>
          <a:bodyPr vert="horz" lIns="91440" tIns="45720" rIns="91440" bIns="45720" rtlCol="0">
            <a:noAutofit/>
          </a:bodyPr>
          <a:lstStyle/>
          <a:p>
            <a:pPr algn="just">
              <a:lnSpc>
                <a:spcPct val="110000"/>
              </a:lnSpc>
              <a:spcAft>
                <a:spcPts val="600"/>
              </a:spcAft>
            </a:pPr>
            <a:r>
              <a:rPr lang="en-US" sz="2400" b="1" dirty="0"/>
              <a:t>What to bring  </a:t>
            </a:r>
          </a:p>
          <a:p>
            <a:pPr algn="just">
              <a:lnSpc>
                <a:spcPct val="110000"/>
              </a:lnSpc>
              <a:spcAft>
                <a:spcPts val="600"/>
              </a:spcAft>
            </a:pPr>
            <a:r>
              <a:rPr lang="en-US" sz="2400" b="1" dirty="0"/>
              <a:t>It is not necessary to bring all items given on the suggested clothing list; this is only a guide to items which it may be useful to include. </a:t>
            </a:r>
          </a:p>
          <a:p>
            <a:pPr algn="just">
              <a:lnSpc>
                <a:spcPct val="110000"/>
              </a:lnSpc>
              <a:spcAft>
                <a:spcPts val="600"/>
              </a:spcAft>
            </a:pPr>
            <a:r>
              <a:rPr lang="en-US" sz="2400" b="1" dirty="0"/>
              <a:t>We would advise practical, hard-wearing clothing suitable for the inevitable wear and tear of an activity course, </a:t>
            </a:r>
            <a:r>
              <a:rPr lang="en-US" sz="2400" b="1" dirty="0">
                <a:solidFill>
                  <a:srgbClr val="C00000"/>
                </a:solidFill>
              </a:rPr>
              <a:t>May weather can be cool/cold so include a warm fleece. SUNSCREEN! </a:t>
            </a:r>
          </a:p>
          <a:p>
            <a:pPr algn="just">
              <a:lnSpc>
                <a:spcPct val="110000"/>
              </a:lnSpc>
              <a:spcAft>
                <a:spcPts val="600"/>
              </a:spcAft>
            </a:pPr>
            <a:r>
              <a:rPr lang="en-US" sz="2400" b="1" dirty="0"/>
              <a:t>All specialist equipment, including buoyancy aids and helmets, are provided by Robinwood Activity Centre. Sets of waterproof </a:t>
            </a:r>
            <a:r>
              <a:rPr lang="en-US" sz="2400" b="1" dirty="0" err="1"/>
              <a:t>cagoules</a:t>
            </a:r>
            <a:r>
              <a:rPr lang="en-US" sz="2400" b="1" dirty="0"/>
              <a:t> and waterproof over trousers, are available to put on whenever needed </a:t>
            </a:r>
          </a:p>
          <a:p>
            <a:pPr algn="just">
              <a:lnSpc>
                <a:spcPct val="110000"/>
              </a:lnSpc>
              <a:spcAft>
                <a:spcPts val="600"/>
              </a:spcAft>
            </a:pPr>
            <a:r>
              <a:rPr lang="en-US" sz="2400" b="1" dirty="0"/>
              <a:t>£2.00 Tuck shop/souvenir money – a price list for souvenirs will be provided.</a:t>
            </a:r>
          </a:p>
        </p:txBody>
      </p:sp>
      <p:sp>
        <p:nvSpPr>
          <p:cNvPr id="13" name="Freeform: Shape 12">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outdoor, tree, person, grass&#10;&#10;Description automatically generated">
            <a:extLst>
              <a:ext uri="{FF2B5EF4-FFF2-40B4-BE49-F238E27FC236}">
                <a16:creationId xmlns:a16="http://schemas.microsoft.com/office/drawing/2014/main" id="{17FF4FD1-AD19-324B-BE72-86AEFEB7EB05}"/>
              </a:ext>
            </a:extLst>
          </p:cNvPr>
          <p:cNvPicPr>
            <a:picLocks noChangeAspect="1"/>
          </p:cNvPicPr>
          <p:nvPr/>
        </p:nvPicPr>
        <p:blipFill rotWithShape="1">
          <a:blip r:embed="rId2"/>
          <a:srcRect l="19810" r="33560"/>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92176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80D1A01-83B7-CD47-AC76-71BE8440592B}"/>
              </a:ext>
            </a:extLst>
          </p:cNvPr>
          <p:cNvSpPr/>
          <p:nvPr/>
        </p:nvSpPr>
        <p:spPr>
          <a:xfrm>
            <a:off x="156411" y="168387"/>
            <a:ext cx="6569609" cy="3513514"/>
          </a:xfrm>
          <a:prstGeom prst="rect">
            <a:avLst/>
          </a:prstGeom>
        </p:spPr>
        <p:txBody>
          <a:bodyPr vert="horz" lIns="91440" tIns="45720" rIns="91440" bIns="45720" rtlCol="0">
            <a:noAutofit/>
          </a:bodyPr>
          <a:lstStyle/>
          <a:p>
            <a:pPr algn="just">
              <a:lnSpc>
                <a:spcPct val="110000"/>
              </a:lnSpc>
              <a:spcAft>
                <a:spcPts val="600"/>
              </a:spcAft>
            </a:pPr>
            <a:r>
              <a:rPr lang="en-US" sz="3200" b="1" dirty="0">
                <a:solidFill>
                  <a:srgbClr val="C00000"/>
                </a:solidFill>
              </a:rPr>
              <a:t>What not to bring </a:t>
            </a:r>
          </a:p>
          <a:p>
            <a:pPr algn="just">
              <a:lnSpc>
                <a:spcPct val="110000"/>
              </a:lnSpc>
              <a:spcAft>
                <a:spcPts val="600"/>
              </a:spcAft>
            </a:pPr>
            <a:r>
              <a:rPr lang="en-US" sz="3200" b="1" u="sng" dirty="0"/>
              <a:t>Please do not bring </a:t>
            </a:r>
            <a:r>
              <a:rPr lang="en-US" sz="3200" b="1" dirty="0">
                <a:solidFill>
                  <a:srgbClr val="C00000"/>
                </a:solidFill>
              </a:rPr>
              <a:t>valuable items such as mobile phones, cameras, radios, iPads/tablets, expensive watches or any computer games. </a:t>
            </a:r>
          </a:p>
          <a:p>
            <a:pPr algn="just">
              <a:lnSpc>
                <a:spcPct val="110000"/>
              </a:lnSpc>
              <a:spcAft>
                <a:spcPts val="600"/>
              </a:spcAft>
            </a:pPr>
            <a:r>
              <a:rPr lang="en-US" sz="3200" b="1" u="sng" dirty="0"/>
              <a:t>Please do not bring </a:t>
            </a:r>
            <a:r>
              <a:rPr lang="en-US" sz="3200" b="1" dirty="0"/>
              <a:t>any </a:t>
            </a:r>
            <a:r>
              <a:rPr lang="en-US" sz="3200" b="1" dirty="0">
                <a:solidFill>
                  <a:srgbClr val="C00000"/>
                </a:solidFill>
              </a:rPr>
              <a:t>aerosol sprays.</a:t>
            </a:r>
            <a:r>
              <a:rPr lang="en-US" sz="3200" b="1" dirty="0"/>
              <a:t> The fire alarm is sensitive in order to ensure high standards of fire safety and aerosols sprayed near any of the many smoke alarm sensors can set off the fire alarm for the whole </a:t>
            </a:r>
            <a:r>
              <a:rPr lang="en-US" sz="3200" b="1" dirty="0" err="1"/>
              <a:t>centre</a:t>
            </a:r>
            <a:r>
              <a:rPr lang="en-US" sz="3200" b="1" dirty="0"/>
              <a:t>. </a:t>
            </a:r>
          </a:p>
        </p:txBody>
      </p:sp>
      <p:sp>
        <p:nvSpPr>
          <p:cNvPr id="13" name="Freeform: Shape 12">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text, electronics, cellphone, plastic&#10;&#10;Description automatically generated">
            <a:extLst>
              <a:ext uri="{FF2B5EF4-FFF2-40B4-BE49-F238E27FC236}">
                <a16:creationId xmlns:a16="http://schemas.microsoft.com/office/drawing/2014/main" id="{17B1B110-3538-504F-A2E9-2A36FB4FE4B7}"/>
              </a:ext>
            </a:extLst>
          </p:cNvPr>
          <p:cNvPicPr>
            <a:picLocks noChangeAspect="1"/>
          </p:cNvPicPr>
          <p:nvPr/>
        </p:nvPicPr>
        <p:blipFill rotWithShape="1">
          <a:blip r:embed="rId2"/>
          <a:srcRect t="6211" r="-2" b="25813"/>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93982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66F557C-E9BA-42E6-941B-BB48D70FB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7BAA55-D742-3A44-A168-3D216E3C69E7}"/>
              </a:ext>
            </a:extLst>
          </p:cNvPr>
          <p:cNvSpPr/>
          <p:nvPr/>
        </p:nvSpPr>
        <p:spPr>
          <a:xfrm>
            <a:off x="0" y="106377"/>
            <a:ext cx="8538280" cy="6645246"/>
          </a:xfrm>
          <a:prstGeom prst="rect">
            <a:avLst/>
          </a:prstGeom>
        </p:spPr>
        <p:txBody>
          <a:bodyPr vert="horz" lIns="91440" tIns="45720" rIns="91440" bIns="45720" rtlCol="0">
            <a:normAutofit/>
          </a:bodyPr>
          <a:lstStyle/>
          <a:p>
            <a:pPr algn="just">
              <a:lnSpc>
                <a:spcPct val="110000"/>
              </a:lnSpc>
              <a:spcBef>
                <a:spcPct val="0"/>
              </a:spcBef>
              <a:spcAft>
                <a:spcPts val="600"/>
              </a:spcAft>
            </a:pPr>
            <a:r>
              <a:rPr lang="en-US" sz="2000" b="1" dirty="0">
                <a:solidFill>
                  <a:srgbClr val="C00000"/>
                </a:solidFill>
                <a:effectLst/>
              </a:rPr>
              <a:t>Meals</a:t>
            </a:r>
          </a:p>
          <a:p>
            <a:pPr algn="just">
              <a:lnSpc>
                <a:spcPct val="110000"/>
              </a:lnSpc>
              <a:spcBef>
                <a:spcPct val="0"/>
              </a:spcBef>
              <a:spcAft>
                <a:spcPts val="600"/>
              </a:spcAft>
            </a:pPr>
            <a:r>
              <a:rPr lang="en-US" sz="2000" b="1" dirty="0">
                <a:effectLst/>
              </a:rPr>
              <a:t>Robinwood caters for many thousands of children each year, including many with special dietary requirements. There is always a vegetarian option available.</a:t>
            </a:r>
          </a:p>
          <a:p>
            <a:pPr algn="just">
              <a:lnSpc>
                <a:spcPct val="110000"/>
              </a:lnSpc>
            </a:pPr>
            <a:r>
              <a:rPr lang="en-US" sz="2000" b="1" dirty="0"/>
              <a:t>All groups attending Robinwood have a cooked breakfast and a cooked evening meal each day. A lighter lunch is provided, water is available throughout the day, and a hot drink and biscuits are offered to all children before bedtime. </a:t>
            </a:r>
          </a:p>
          <a:p>
            <a:pPr algn="just">
              <a:lnSpc>
                <a:spcPct val="110000"/>
              </a:lnSpc>
            </a:pPr>
            <a:endParaRPr lang="en-US" sz="2000" b="1" dirty="0"/>
          </a:p>
          <a:p>
            <a:pPr algn="just">
              <a:lnSpc>
                <a:spcPct val="110000"/>
              </a:lnSpc>
            </a:pPr>
            <a:r>
              <a:rPr lang="en-US" sz="2000" b="1" dirty="0">
                <a:solidFill>
                  <a:srgbClr val="C00000"/>
                </a:solidFill>
              </a:rPr>
              <a:t>Breakfast: </a:t>
            </a:r>
          </a:p>
          <a:p>
            <a:pPr algn="just">
              <a:lnSpc>
                <a:spcPct val="110000"/>
              </a:lnSpc>
            </a:pPr>
            <a:r>
              <a:rPr lang="en-US" sz="2000" b="1" dirty="0"/>
              <a:t>Cereals and toast are available for breakfast each morning, together with a cooked breakfast. Children may choose from </a:t>
            </a:r>
            <a:r>
              <a:rPr lang="en-US" sz="2000" b="1" dirty="0">
                <a:solidFill>
                  <a:srgbClr val="C00000"/>
                </a:solidFill>
              </a:rPr>
              <a:t>sausage, beans, bacon, potato waffles and toast. </a:t>
            </a:r>
          </a:p>
          <a:p>
            <a:pPr algn="just">
              <a:lnSpc>
                <a:spcPct val="110000"/>
              </a:lnSpc>
            </a:pPr>
            <a:r>
              <a:rPr lang="en-US" sz="2000" b="1" dirty="0">
                <a:solidFill>
                  <a:srgbClr val="C00000"/>
                </a:solidFill>
              </a:rPr>
              <a:t>Lunch: </a:t>
            </a:r>
          </a:p>
          <a:p>
            <a:pPr algn="just">
              <a:lnSpc>
                <a:spcPct val="110000"/>
              </a:lnSpc>
            </a:pPr>
            <a:r>
              <a:rPr lang="en-US" sz="2000" b="1" dirty="0"/>
              <a:t>Children have a </a:t>
            </a:r>
            <a:r>
              <a:rPr lang="en-US" sz="2000" b="1" dirty="0">
                <a:solidFill>
                  <a:srgbClr val="C00000"/>
                </a:solidFill>
              </a:rPr>
              <a:t>packed lunch </a:t>
            </a:r>
            <a:r>
              <a:rPr lang="en-US" sz="2000" b="1" dirty="0"/>
              <a:t>on their </a:t>
            </a:r>
            <a:r>
              <a:rPr lang="en-US" sz="2000" b="1" dirty="0">
                <a:solidFill>
                  <a:srgbClr val="C00000"/>
                </a:solidFill>
              </a:rPr>
              <a:t>arrival to the </a:t>
            </a:r>
            <a:r>
              <a:rPr lang="en-US" sz="2000" b="1" dirty="0" err="1">
                <a:solidFill>
                  <a:srgbClr val="C00000"/>
                </a:solidFill>
              </a:rPr>
              <a:t>centre</a:t>
            </a:r>
            <a:r>
              <a:rPr lang="en-US" sz="2000" b="1" dirty="0">
                <a:solidFill>
                  <a:srgbClr val="C00000"/>
                </a:solidFill>
              </a:rPr>
              <a:t> </a:t>
            </a:r>
            <a:r>
              <a:rPr lang="en-US" sz="2000" b="1" dirty="0"/>
              <a:t>on the first day. Sandwiches are also offered every day of the course but wraps and other alternatives will be offered on days two and three. A selection of sandwich fillings are offered which typically include </a:t>
            </a:r>
            <a:r>
              <a:rPr lang="en-US" sz="2000" b="1" dirty="0">
                <a:solidFill>
                  <a:srgbClr val="C00000"/>
                </a:solidFill>
              </a:rPr>
              <a:t>ham, cheese, jam and tuna. Fruit, crisps and a chocolate biscuit are also offered. </a:t>
            </a:r>
          </a:p>
          <a:p>
            <a:pPr>
              <a:lnSpc>
                <a:spcPct val="110000"/>
              </a:lnSpc>
              <a:spcBef>
                <a:spcPct val="0"/>
              </a:spcBef>
              <a:spcAft>
                <a:spcPts val="600"/>
              </a:spcAft>
            </a:pPr>
            <a:endParaRPr lang="en-US" sz="900" b="1" dirty="0">
              <a:effectLst/>
            </a:endParaRPr>
          </a:p>
        </p:txBody>
      </p:sp>
      <p:pic>
        <p:nvPicPr>
          <p:cNvPr id="6" name="Picture 5" descr="A bowl of food&#10;&#10;Description automatically generated with medium confidence">
            <a:extLst>
              <a:ext uri="{FF2B5EF4-FFF2-40B4-BE49-F238E27FC236}">
                <a16:creationId xmlns:a16="http://schemas.microsoft.com/office/drawing/2014/main" id="{236D7551-5867-944B-9968-93ECC9055FE3}"/>
              </a:ext>
            </a:extLst>
          </p:cNvPr>
          <p:cNvPicPr>
            <a:picLocks noChangeAspect="1"/>
          </p:cNvPicPr>
          <p:nvPr/>
        </p:nvPicPr>
        <p:blipFill rotWithShape="1">
          <a:blip r:embed="rId2"/>
          <a:srcRect l="1419" r="4" b="4"/>
          <a:stretch/>
        </p:blipFill>
        <p:spPr>
          <a:xfrm>
            <a:off x="8656251" y="-8"/>
            <a:ext cx="3535749" cy="3443176"/>
          </a:xfrm>
          <a:prstGeom prst="rect">
            <a:avLst/>
          </a:prstGeom>
        </p:spPr>
      </p:pic>
      <p:pic>
        <p:nvPicPr>
          <p:cNvPr id="8" name="Picture 7" descr="A picture containing food, indoor, pasta, meal&#10;&#10;Description automatically generated">
            <a:extLst>
              <a:ext uri="{FF2B5EF4-FFF2-40B4-BE49-F238E27FC236}">
                <a16:creationId xmlns:a16="http://schemas.microsoft.com/office/drawing/2014/main" id="{EC8A224A-291C-B441-8F5B-6462ED0FD807}"/>
              </a:ext>
            </a:extLst>
          </p:cNvPr>
          <p:cNvPicPr>
            <a:picLocks noChangeAspect="1"/>
          </p:cNvPicPr>
          <p:nvPr/>
        </p:nvPicPr>
        <p:blipFill rotWithShape="1">
          <a:blip r:embed="rId3"/>
          <a:srcRect l="17954" r="26473" b="-2"/>
          <a:stretch/>
        </p:blipFill>
        <p:spPr>
          <a:xfrm>
            <a:off x="8656251" y="3438144"/>
            <a:ext cx="3535749" cy="3419856"/>
          </a:xfrm>
          <a:prstGeom prst="rect">
            <a:avLst/>
          </a:prstGeom>
        </p:spPr>
      </p:pic>
      <p:sp>
        <p:nvSpPr>
          <p:cNvPr id="31" name="Freeform: Shape 30">
            <a:extLst>
              <a:ext uri="{FF2B5EF4-FFF2-40B4-BE49-F238E27FC236}">
                <a16:creationId xmlns:a16="http://schemas.microsoft.com/office/drawing/2014/main" id="{16AC1D56-AFF3-4F35-AD67-F9F590DC1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76754" y="3460725"/>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423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66F557C-E9BA-42E6-941B-BB48D70FB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7BAA55-D742-3A44-A168-3D216E3C69E7}"/>
              </a:ext>
            </a:extLst>
          </p:cNvPr>
          <p:cNvSpPr/>
          <p:nvPr/>
        </p:nvSpPr>
        <p:spPr>
          <a:xfrm>
            <a:off x="117972" y="212754"/>
            <a:ext cx="8283078" cy="6308362"/>
          </a:xfrm>
          <a:prstGeom prst="rect">
            <a:avLst/>
          </a:prstGeom>
        </p:spPr>
        <p:txBody>
          <a:bodyPr vert="horz" lIns="91440" tIns="45720" rIns="91440" bIns="45720" rtlCol="0">
            <a:normAutofit lnSpcReduction="10000"/>
          </a:bodyPr>
          <a:lstStyle/>
          <a:p>
            <a:pPr algn="just">
              <a:lnSpc>
                <a:spcPct val="110000"/>
              </a:lnSpc>
              <a:spcBef>
                <a:spcPct val="0"/>
              </a:spcBef>
              <a:spcAft>
                <a:spcPts val="600"/>
              </a:spcAft>
            </a:pPr>
            <a:r>
              <a:rPr lang="en-US" sz="2800" b="1" dirty="0">
                <a:solidFill>
                  <a:srgbClr val="C00000"/>
                </a:solidFill>
                <a:effectLst/>
              </a:rPr>
              <a:t>Meals: </a:t>
            </a:r>
          </a:p>
          <a:p>
            <a:pPr algn="just">
              <a:lnSpc>
                <a:spcPct val="110000"/>
              </a:lnSpc>
            </a:pPr>
            <a:r>
              <a:rPr lang="en-US" sz="2800" b="1" dirty="0"/>
              <a:t>Evening Meal: </a:t>
            </a:r>
            <a:endParaRPr lang="en-US" sz="2800" dirty="0"/>
          </a:p>
          <a:p>
            <a:pPr algn="just">
              <a:lnSpc>
                <a:spcPct val="110000"/>
              </a:lnSpc>
            </a:pPr>
            <a:r>
              <a:rPr lang="en-US" sz="2800" dirty="0"/>
              <a:t>Typical evening meals include </a:t>
            </a:r>
            <a:r>
              <a:rPr lang="en-US" sz="2800" b="1" dirty="0">
                <a:solidFill>
                  <a:srgbClr val="C00000"/>
                </a:solidFill>
              </a:rPr>
              <a:t>Pizza, Fish Fingers, Pasta Bolognaise or Baked Potato. Sweets offered include Ice Cream and Chocolate Mousse. </a:t>
            </a:r>
          </a:p>
          <a:p>
            <a:pPr algn="just">
              <a:lnSpc>
                <a:spcPct val="110000"/>
              </a:lnSpc>
            </a:pPr>
            <a:r>
              <a:rPr lang="en-US" sz="2800" b="1" dirty="0">
                <a:solidFill>
                  <a:srgbClr val="C00000"/>
                </a:solidFill>
              </a:rPr>
              <a:t>Squash and water </a:t>
            </a:r>
            <a:r>
              <a:rPr lang="en-US" sz="2800" dirty="0"/>
              <a:t>is available with all meals. Hot or cold drinks are also available for children when out on activities. </a:t>
            </a:r>
          </a:p>
          <a:p>
            <a:pPr algn="just">
              <a:lnSpc>
                <a:spcPct val="110000"/>
              </a:lnSpc>
            </a:pPr>
            <a:r>
              <a:rPr lang="en-US" sz="2800" b="1" dirty="0">
                <a:solidFill>
                  <a:srgbClr val="C00000"/>
                </a:solidFill>
              </a:rPr>
              <a:t>There is always a choice available</a:t>
            </a:r>
            <a:r>
              <a:rPr lang="en-US" sz="2800" dirty="0"/>
              <a:t>. Children will be asked by their group leader on the first day to choose their meals for the rest of the course. </a:t>
            </a:r>
          </a:p>
          <a:p>
            <a:pPr algn="just">
              <a:lnSpc>
                <a:spcPct val="110000"/>
              </a:lnSpc>
            </a:pPr>
            <a:r>
              <a:rPr lang="en-US" sz="2800" b="1" dirty="0">
                <a:solidFill>
                  <a:srgbClr val="C00000"/>
                </a:solidFill>
              </a:rPr>
              <a:t>Water and fresh fruit </a:t>
            </a:r>
            <a:r>
              <a:rPr lang="en-US" sz="2800" dirty="0"/>
              <a:t>is available throughout the day so that drinks and a healthy snack are available free of charge when needed. </a:t>
            </a:r>
          </a:p>
          <a:p>
            <a:pPr>
              <a:lnSpc>
                <a:spcPct val="110000"/>
              </a:lnSpc>
              <a:spcBef>
                <a:spcPct val="0"/>
              </a:spcBef>
              <a:spcAft>
                <a:spcPts val="600"/>
              </a:spcAft>
            </a:pPr>
            <a:endParaRPr lang="en-US" sz="900" b="1" dirty="0">
              <a:effectLst/>
            </a:endParaRPr>
          </a:p>
        </p:txBody>
      </p:sp>
      <p:pic>
        <p:nvPicPr>
          <p:cNvPr id="6" name="Picture 5" descr="A bowl of food&#10;&#10;Description automatically generated with medium confidence">
            <a:extLst>
              <a:ext uri="{FF2B5EF4-FFF2-40B4-BE49-F238E27FC236}">
                <a16:creationId xmlns:a16="http://schemas.microsoft.com/office/drawing/2014/main" id="{236D7551-5867-944B-9968-93ECC9055FE3}"/>
              </a:ext>
            </a:extLst>
          </p:cNvPr>
          <p:cNvPicPr>
            <a:picLocks noChangeAspect="1"/>
          </p:cNvPicPr>
          <p:nvPr/>
        </p:nvPicPr>
        <p:blipFill rotWithShape="1">
          <a:blip r:embed="rId2"/>
          <a:srcRect l="1419" r="4" b="4"/>
          <a:stretch/>
        </p:blipFill>
        <p:spPr>
          <a:xfrm>
            <a:off x="8656251" y="-8"/>
            <a:ext cx="3535749" cy="3443176"/>
          </a:xfrm>
          <a:prstGeom prst="rect">
            <a:avLst/>
          </a:prstGeom>
        </p:spPr>
      </p:pic>
      <p:pic>
        <p:nvPicPr>
          <p:cNvPr id="8" name="Picture 7" descr="A picture containing food, indoor, pasta, meal&#10;&#10;Description automatically generated">
            <a:extLst>
              <a:ext uri="{FF2B5EF4-FFF2-40B4-BE49-F238E27FC236}">
                <a16:creationId xmlns:a16="http://schemas.microsoft.com/office/drawing/2014/main" id="{EC8A224A-291C-B441-8F5B-6462ED0FD807}"/>
              </a:ext>
            </a:extLst>
          </p:cNvPr>
          <p:cNvPicPr>
            <a:picLocks noChangeAspect="1"/>
          </p:cNvPicPr>
          <p:nvPr/>
        </p:nvPicPr>
        <p:blipFill rotWithShape="1">
          <a:blip r:embed="rId3"/>
          <a:srcRect l="17954" r="26473" b="-2"/>
          <a:stretch/>
        </p:blipFill>
        <p:spPr>
          <a:xfrm>
            <a:off x="8656251" y="3438144"/>
            <a:ext cx="3535749" cy="3419856"/>
          </a:xfrm>
          <a:prstGeom prst="rect">
            <a:avLst/>
          </a:prstGeom>
        </p:spPr>
      </p:pic>
      <p:sp>
        <p:nvSpPr>
          <p:cNvPr id="31" name="Freeform: Shape 30">
            <a:extLst>
              <a:ext uri="{FF2B5EF4-FFF2-40B4-BE49-F238E27FC236}">
                <a16:creationId xmlns:a16="http://schemas.microsoft.com/office/drawing/2014/main" id="{16AC1D56-AFF3-4F35-AD67-F9F590DC1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76754" y="3460725"/>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0274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D4EA8D-5973-FF4D-A5C3-273B505E1A7C}"/>
              </a:ext>
            </a:extLst>
          </p:cNvPr>
          <p:cNvSpPr/>
          <p:nvPr/>
        </p:nvSpPr>
        <p:spPr>
          <a:xfrm>
            <a:off x="128588" y="82868"/>
            <a:ext cx="6500812" cy="5697942"/>
          </a:xfrm>
          <a:prstGeom prst="rect">
            <a:avLst/>
          </a:prstGeom>
        </p:spPr>
        <p:txBody>
          <a:bodyPr vert="horz" lIns="91440" tIns="45720" rIns="91440" bIns="45720" rtlCol="0">
            <a:noAutofit/>
          </a:bodyPr>
          <a:lstStyle/>
          <a:p>
            <a:pPr algn="just">
              <a:lnSpc>
                <a:spcPct val="110000"/>
              </a:lnSpc>
              <a:spcAft>
                <a:spcPts val="600"/>
              </a:spcAft>
            </a:pPr>
            <a:r>
              <a:rPr lang="en-US" sz="2300" b="1" dirty="0"/>
              <a:t>Evening activities finish at 9.00pm and there is then a settling down period of around 30 minutes when the children meet with their teachers, course leader and the night duty staff for hot chocolate and biscuits. Following on from washing and brushing teeth the children are in bed with lights out by 10:00pm.</a:t>
            </a:r>
          </a:p>
          <a:p>
            <a:pPr algn="just">
              <a:lnSpc>
                <a:spcPct val="110000"/>
              </a:lnSpc>
              <a:spcAft>
                <a:spcPts val="600"/>
              </a:spcAft>
            </a:pPr>
            <a:r>
              <a:rPr lang="en-US" sz="2300" b="1" dirty="0"/>
              <a:t>There is a team of Robinwood staff timetabled on ‘bedtime’ duty, along with the teachers, to ensure that all children get settled and to sleep in their dormitories reasonably quickly. Once the children are quiet and mostly asleep the number of staff on duty reduces, but there will always be at least one male and one female member of staff awake and on duty throughout the night. Mrs. Eccles will also be on call each night.</a:t>
            </a:r>
          </a:p>
        </p:txBody>
      </p:sp>
      <p:sp>
        <p:nvSpPr>
          <p:cNvPr id="73" name="Freeform: Shape 72">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edtime Vector Illustration 175004 - Download Free Vectors, Clipart  Graphics &amp; Vector Art">
            <a:extLst>
              <a:ext uri="{FF2B5EF4-FFF2-40B4-BE49-F238E27FC236}">
                <a16:creationId xmlns:a16="http://schemas.microsoft.com/office/drawing/2014/main" id="{58B685BE-C9FF-944B-BDBE-3E463221E3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59" r="13807" b="-3"/>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5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F51B586-0E83-43F5-9A44-5146348B3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86273A-CD9D-EF49-BC78-00141A233B92}"/>
              </a:ext>
            </a:extLst>
          </p:cNvPr>
          <p:cNvSpPr/>
          <p:nvPr/>
        </p:nvSpPr>
        <p:spPr>
          <a:xfrm>
            <a:off x="174524" y="0"/>
            <a:ext cx="6900646" cy="3513514"/>
          </a:xfrm>
          <a:prstGeom prst="rect">
            <a:avLst/>
          </a:prstGeom>
        </p:spPr>
        <p:txBody>
          <a:bodyPr vert="horz" lIns="91440" tIns="45720" rIns="91440" bIns="45720" rtlCol="0">
            <a:normAutofit fontScale="25000" lnSpcReduction="20000"/>
          </a:bodyPr>
          <a:lstStyle/>
          <a:p>
            <a:pPr>
              <a:lnSpc>
                <a:spcPct val="110000"/>
              </a:lnSpc>
              <a:spcAft>
                <a:spcPts val="600"/>
              </a:spcAft>
            </a:pPr>
            <a:r>
              <a:rPr lang="en-US" sz="11100" b="1" dirty="0"/>
              <a:t>In the morning from around 7.30am, additional staff are timetabled on ‘wake-up’ duty. The wake-up duty staff will come to the dormitory door in time to get the children up and dressed, with all their kit packed as required for the day’s activities and children ready to get down to breakfast, which is served at either 8:00 or 8:30am, in good time. </a:t>
            </a:r>
          </a:p>
          <a:p>
            <a:pPr>
              <a:lnSpc>
                <a:spcPct val="110000"/>
              </a:lnSpc>
              <a:spcAft>
                <a:spcPts val="600"/>
              </a:spcAft>
            </a:pPr>
            <a:r>
              <a:rPr lang="en-US" sz="11100" b="1" dirty="0"/>
              <a:t>Activities begin straight after breakfast; each one usually lasts around an hour. There will be 15 exciting activities over the whole stay that focus on challenge, developing teamwork and stimulating the imagination. Children are encouraged to take part in all but will not be made to at any time if they don’t want to.</a:t>
            </a:r>
          </a:p>
          <a:p>
            <a:pPr>
              <a:lnSpc>
                <a:spcPct val="110000"/>
              </a:lnSpc>
              <a:spcAft>
                <a:spcPts val="600"/>
              </a:spcAft>
            </a:pPr>
            <a:endParaRPr lang="en-US" sz="1500" dirty="0"/>
          </a:p>
        </p:txBody>
      </p:sp>
      <p:sp>
        <p:nvSpPr>
          <p:cNvPr id="193" name="Rectangle 192">
            <a:extLst>
              <a:ext uri="{FF2B5EF4-FFF2-40B4-BE49-F238E27FC236}">
                <a16:creationId xmlns:a16="http://schemas.microsoft.com/office/drawing/2014/main" id="{9F7598AC-1D83-4590-8D80-572268CE4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7018" y="3427736"/>
            <a:ext cx="5224982" cy="3430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8049880-2588-BB43-8474-9383B1BB6404}"/>
              </a:ext>
            </a:extLst>
          </p:cNvPr>
          <p:cNvPicPr>
            <a:picLocks noChangeAspect="1"/>
          </p:cNvPicPr>
          <p:nvPr/>
        </p:nvPicPr>
        <p:blipFill rotWithShape="1">
          <a:blip r:embed="rId2"/>
          <a:srcRect t="3384" r="-3" b="-3"/>
          <a:stretch/>
        </p:blipFill>
        <p:spPr>
          <a:xfrm>
            <a:off x="6967018" y="3425249"/>
            <a:ext cx="5224982" cy="3432751"/>
          </a:xfrm>
          <a:custGeom>
            <a:avLst/>
            <a:gdLst/>
            <a:ahLst/>
            <a:cxnLst/>
            <a:rect l="l" t="t" r="r" b="b"/>
            <a:pathLst>
              <a:path w="5224982" h="3414824">
                <a:moveTo>
                  <a:pt x="0" y="2"/>
                </a:moveTo>
                <a:lnTo>
                  <a:pt x="1736249" y="2"/>
                </a:lnTo>
                <a:lnTo>
                  <a:pt x="1736249" y="3414824"/>
                </a:lnTo>
                <a:lnTo>
                  <a:pt x="0" y="3414824"/>
                </a:lnTo>
                <a:close/>
                <a:moveTo>
                  <a:pt x="1736250" y="0"/>
                </a:moveTo>
                <a:lnTo>
                  <a:pt x="5224982" y="0"/>
                </a:lnTo>
                <a:cubicBezTo>
                  <a:pt x="5224982" y="1885955"/>
                  <a:pt x="3663023" y="3414824"/>
                  <a:pt x="1736250" y="3414824"/>
                </a:cubicBezTo>
                <a:close/>
              </a:path>
            </a:pathLst>
          </a:custGeom>
        </p:spPr>
      </p:pic>
      <p:pic>
        <p:nvPicPr>
          <p:cNvPr id="7" name="Picture 4" descr="Kid Archer Vector Images (over 460)">
            <a:extLst>
              <a:ext uri="{FF2B5EF4-FFF2-40B4-BE49-F238E27FC236}">
                <a16:creationId xmlns:a16="http://schemas.microsoft.com/office/drawing/2014/main" id="{A07A8971-A38D-074C-B03C-D3D6BA91B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5" y="0"/>
            <a:ext cx="30226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9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78898-98F0-574C-89EA-DCC4D0618878}"/>
              </a:ext>
            </a:extLst>
          </p:cNvPr>
          <p:cNvSpPr txBox="1"/>
          <p:nvPr/>
        </p:nvSpPr>
        <p:spPr>
          <a:xfrm>
            <a:off x="110490" y="102871"/>
            <a:ext cx="8519160" cy="7140416"/>
          </a:xfrm>
          <a:prstGeom prst="rect">
            <a:avLst/>
          </a:prstGeom>
          <a:noFill/>
        </p:spPr>
        <p:txBody>
          <a:bodyPr wrap="square" rtlCol="0">
            <a:spAutoFit/>
          </a:bodyPr>
          <a:lstStyle/>
          <a:p>
            <a:r>
              <a:rPr lang="en-GB" sz="2400" b="1" dirty="0"/>
              <a:t>Groups and dorms</a:t>
            </a:r>
          </a:p>
          <a:p>
            <a:endParaRPr lang="en-GB" sz="2400" b="1" dirty="0"/>
          </a:p>
          <a:p>
            <a:r>
              <a:rPr lang="en-GB" sz="2400" b="1" dirty="0"/>
              <a:t>At the moment, we do not know which dorms we have been allocated (Castle/new block).</a:t>
            </a:r>
          </a:p>
          <a:p>
            <a:r>
              <a:rPr lang="en-GB" sz="2400" b="1" dirty="0"/>
              <a:t>Sacred Heart staff rooms are close by.</a:t>
            </a:r>
          </a:p>
          <a:p>
            <a:r>
              <a:rPr lang="en-GB" sz="2400" b="1" dirty="0"/>
              <a:t>The dormitories are allocated just for our school, our activity groups will be for children just from our school. Although there are separate sittings for meals it is possible that there may be other schools in the dining room at the same time as (lunchtime).</a:t>
            </a:r>
            <a:endParaRPr lang="en-GB" sz="3200" b="1" dirty="0"/>
          </a:p>
          <a:p>
            <a:endParaRPr lang="en-GB" sz="2400" b="1" dirty="0"/>
          </a:p>
          <a:p>
            <a:r>
              <a:rPr lang="en-GB" sz="2400" b="1" dirty="0"/>
              <a:t>Groups are very carefully chosen. 2 x 10, 1 x 11</a:t>
            </a:r>
          </a:p>
          <a:p>
            <a:r>
              <a:rPr lang="en-GB" sz="2400" b="1" dirty="0"/>
              <a:t>We have a team of staff, with a course leader in charge and a group leader for each activity group, plus Mrs. Eccles, Mrs. Horsfall and Mr. Gibson throughout the 3 days of our Robinwood course. </a:t>
            </a:r>
            <a:endParaRPr lang="en-GB" sz="3200" b="1" dirty="0"/>
          </a:p>
          <a:p>
            <a:endParaRPr lang="en-GB" sz="3200" b="1" dirty="0"/>
          </a:p>
          <a:p>
            <a:endParaRPr lang="en-GB" sz="2400" b="1" dirty="0"/>
          </a:p>
          <a:p>
            <a:endParaRPr lang="en-GB" dirty="0"/>
          </a:p>
        </p:txBody>
      </p:sp>
      <p:pic>
        <p:nvPicPr>
          <p:cNvPr id="1026" name="Picture 2" descr="41 Cartoon Of The Zip Line Illustrations &amp; Clip Art - iStock">
            <a:extLst>
              <a:ext uri="{FF2B5EF4-FFF2-40B4-BE49-F238E27FC236}">
                <a16:creationId xmlns:a16="http://schemas.microsoft.com/office/drawing/2014/main" id="{B8094A61-A732-6E4C-B261-8B0512DB5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510" y="102871"/>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2161"/>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otalTime>171</TotalTime>
  <Words>1200</Words>
  <Application>Microsoft Macintosh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Next LT Pro</vt:lpstr>
      <vt:lpstr>Avenir Next LT Pro Light</vt:lpstr>
      <vt:lpstr>Britannic Bold</vt:lpstr>
      <vt:lpstr>Calibri</vt:lpstr>
      <vt:lpstr>Helvetica</vt:lpstr>
      <vt:lpstr>Twinkl Cursive Unlooped</vt:lpstr>
      <vt:lpstr>BlocksVTI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Eccles</dc:creator>
  <cp:lastModifiedBy>Kim Eccles</cp:lastModifiedBy>
  <cp:revision>16</cp:revision>
  <dcterms:created xsi:type="dcterms:W3CDTF">2021-04-26T20:12:38Z</dcterms:created>
  <dcterms:modified xsi:type="dcterms:W3CDTF">2021-05-03T16:42:41Z</dcterms:modified>
</cp:coreProperties>
</file>